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65" r:id="rId4"/>
    <p:sldId id="266" r:id="rId5"/>
    <p:sldId id="269" r:id="rId6"/>
    <p:sldId id="271" r:id="rId7"/>
    <p:sldId id="268" r:id="rId8"/>
    <p:sldId id="273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B34"/>
    <a:srgbClr val="AA000D"/>
    <a:srgbClr val="90B4CA"/>
    <a:srgbClr val="6E3AC7"/>
    <a:srgbClr val="472583"/>
    <a:srgbClr val="3A3A3A"/>
    <a:srgbClr val="528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7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E943E-BE6E-4E93-9613-16F34008AC29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6465A-7CAF-4C8B-952C-BDF3B3745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6465A-7CAF-4C8B-952C-BDF3B3745E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0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6465A-7CAF-4C8B-952C-BDF3B3745E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42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6465A-7CAF-4C8B-952C-BDF3B3745E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26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96465A-7CAF-4C8B-952C-BDF3B3745E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4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5C8F-D69C-2704-7848-B83A53ED6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7835E-65D9-66A4-CCF3-C5F494159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9B98E-53F6-9EFE-42D6-B156A6E8A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2483B-2B79-9B7A-D1A9-6BD1DBFE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17781-A563-F412-3525-8D965399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5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1F93-2FEF-C0E4-74F0-4EEC477F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A39F9-C384-A520-0570-1BDEED30A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C3FD4-310C-F7CC-0F87-72530145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F1EF6-354B-F93A-FA20-D4DB16DD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AC5E8-C413-44B1-327D-A6E77AC4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4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49CCFC-B253-9C30-3534-091CA4DBA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33929-3E3B-8834-4C65-CF404AF2F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017CB-C486-10AF-0D4F-8547FA953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E5088-6632-9EF5-739F-B4FA8D815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28E06-D93C-439B-1C60-DAE0C6EA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8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850C-8BC6-71A8-70AC-49FFC24D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FC6D-B88A-14EB-2ED2-895D2D92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D345A-070A-9487-82F5-EEB24A61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CC90C-64A5-844A-E8EF-31E077E9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B4D1C-DA14-A23A-533C-83967B88F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6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02C1-7B1C-0008-B1F9-EA7D0BB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F8A5-A071-5B23-04B0-32FB3DC68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0FA0A-B55D-4758-D411-1AA8798E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2A175-AD6C-B951-81CB-5B3D3CD1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F5778-115E-0A6D-1F73-C4C6F5FA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CBB7-FC91-3FC9-D852-1882ABBA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02E2E-0A26-D7E2-95F4-206F301D9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CB865-D6A5-9FE0-FDDF-F104EA8D4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6FEF3-3BC8-8F67-BDFC-B71648812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52FC0-D027-A14D-9285-D2AB9A0E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A3EB-D2AF-739B-5EE0-CE003BF8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3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306D-213F-D0FD-CB85-1DD97424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4807-E9F1-8B0E-3608-02DC99373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43D7B-C824-09E1-0226-0F0D8198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770152-A66F-485F-E365-FD2F4F66D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B4903-4A90-75DF-4D60-6671999FF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C2381F-DCF9-649A-13F6-4823999B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8B57B1-1B5D-CFEA-1157-AFB61EAB6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347B3-E389-D0E8-A8B3-65B3595D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34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A60B-FC72-6F6E-2A78-0A98E2160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A9C1D-975B-F5E9-1116-1CCCA3ADE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A524C-C929-A47B-7185-3C34B854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A75F9-662B-A60B-1CDF-8C794582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4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0F59A-EAE6-C15C-DED4-2ED7D00C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1152F-665E-7CB5-2613-1BA6D55D5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EF08D-8530-FB3E-FC2E-62C15ABF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9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3EB1-723A-E010-D9EE-7A25517B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4943-3877-7896-3412-B40585A45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BF8C2-11CA-74F5-88C0-E3E5E1F10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47B54-AFDE-8FE9-85B2-1932CEA9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9DE07-B154-B80D-B65D-30036268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66F38-9C16-9F00-0F66-316D6EE6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5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124E-C0A5-3DE9-C98E-FB057E66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9C6C2-8A5E-2C16-9D29-2ACF0D3A7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2CAEC-1A16-579B-682A-A8A4392BC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F575D-76FA-B908-2798-D3B5255D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7F983-4A45-1DEF-EB08-AAAE42A4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FF691-2C49-AC30-4145-1E2942F2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88B64A-1863-2847-E9E8-FC1D9161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D5A2E-19A0-E1C0-8027-AF3035931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0859-3B01-604A-1A84-9D6E5E483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D711AA-C795-49EE-8DBA-03E557ACBED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E6019-92EE-887B-2C17-ACC73ADD2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63B6A-8681-96C9-9152-270CC82A7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8263BC-1982-468A-81D5-23D89D39C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7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29A3D2B-C643-DEE0-FA0C-4AD0CB5A72BB}"/>
              </a:ext>
            </a:extLst>
          </p:cNvPr>
          <p:cNvGrpSpPr/>
          <p:nvPr/>
        </p:nvGrpSpPr>
        <p:grpSpPr>
          <a:xfrm>
            <a:off x="1612852" y="34673"/>
            <a:ext cx="11125625" cy="6186195"/>
            <a:chOff x="2115005" y="395302"/>
            <a:chExt cx="11125625" cy="618619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8656C1-CA21-A5FB-5BD0-350662C70C19}"/>
                </a:ext>
              </a:extLst>
            </p:cNvPr>
            <p:cNvGrpSpPr/>
            <p:nvPr/>
          </p:nvGrpSpPr>
          <p:grpSpPr>
            <a:xfrm rot="2289254">
              <a:off x="2115005" y="2483122"/>
              <a:ext cx="11125625" cy="4098375"/>
              <a:chOff x="3562735" y="-1736833"/>
              <a:chExt cx="10603236" cy="9056606"/>
            </a:xfrm>
            <a:blipFill dpi="0" rotWithShape="1">
              <a:blip r:embed="rId2"/>
              <a:srcRect/>
              <a:stretch>
                <a:fillRect l="33000" t="-6000" r="-17000" b="14000"/>
              </a:stretch>
            </a:blip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C3A865-765D-3E51-FEA3-44E2234DC314}"/>
                  </a:ext>
                </a:extLst>
              </p:cNvPr>
              <p:cNvSpPr/>
              <p:nvPr/>
            </p:nvSpPr>
            <p:spPr>
              <a:xfrm rot="19312724">
                <a:off x="4483223" y="1207363"/>
                <a:ext cx="8762261" cy="31682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97221C-7449-2127-7906-AB155644C278}"/>
                  </a:ext>
                </a:extLst>
              </p:cNvPr>
              <p:cNvSpPr/>
              <p:nvPr/>
            </p:nvSpPr>
            <p:spPr>
              <a:xfrm rot="19312724">
                <a:off x="3562735" y="-1736833"/>
                <a:ext cx="8762261" cy="3168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E59D5F-C0E1-4A6A-7665-2B3D8B538967}"/>
                  </a:ext>
                </a:extLst>
              </p:cNvPr>
              <p:cNvSpPr/>
              <p:nvPr/>
            </p:nvSpPr>
            <p:spPr>
              <a:xfrm rot="19312724">
                <a:off x="5403710" y="4151556"/>
                <a:ext cx="8762261" cy="31682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F4D840-6FE5-03E7-1541-B74333B19BE7}"/>
                </a:ext>
              </a:extLst>
            </p:cNvPr>
            <p:cNvSpPr txBox="1"/>
            <p:nvPr/>
          </p:nvSpPr>
          <p:spPr>
            <a:xfrm>
              <a:off x="9292946" y="892452"/>
              <a:ext cx="2540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20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بهار ۱۴۰۳</a:t>
              </a:r>
              <a:endParaRPr lang="en-US" sz="20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8125D6-DCC6-03B7-607A-8AB8FA44F91F}"/>
                </a:ext>
              </a:extLst>
            </p:cNvPr>
            <p:cNvSpPr txBox="1"/>
            <p:nvPr/>
          </p:nvSpPr>
          <p:spPr>
            <a:xfrm>
              <a:off x="7786458" y="395302"/>
              <a:ext cx="41430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fa-IR" sz="2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دانشگاه خوارزمی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787C02-D4A2-5A81-AABF-7FFCCD3FA0BF}"/>
              </a:ext>
            </a:extLst>
          </p:cNvPr>
          <p:cNvGrpSpPr/>
          <p:nvPr/>
        </p:nvGrpSpPr>
        <p:grpSpPr>
          <a:xfrm>
            <a:off x="53186" y="1050051"/>
            <a:ext cx="6297255" cy="4393549"/>
            <a:chOff x="-1871482" y="-4380312"/>
            <a:chExt cx="7540020" cy="116843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D6F060-A013-D510-72C6-42EDEA58E27D}"/>
                </a:ext>
              </a:extLst>
            </p:cNvPr>
            <p:cNvSpPr/>
            <p:nvPr/>
          </p:nvSpPr>
          <p:spPr>
            <a:xfrm rot="2300178">
              <a:off x="-987302" y="-3672994"/>
              <a:ext cx="6314776" cy="8369516"/>
            </a:xfrm>
            <a:prstGeom prst="rect">
              <a:avLst/>
            </a:prstGeom>
            <a:solidFill>
              <a:srgbClr val="4725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FDBCD9-4513-D10B-8228-B7E2C28D86AA}"/>
                </a:ext>
              </a:extLst>
            </p:cNvPr>
            <p:cNvSpPr/>
            <p:nvPr/>
          </p:nvSpPr>
          <p:spPr>
            <a:xfrm rot="7682691">
              <a:off x="-709991" y="2269739"/>
              <a:ext cx="2717201" cy="5040184"/>
            </a:xfrm>
            <a:prstGeom prst="rect">
              <a:avLst/>
            </a:prstGeom>
            <a:solidFill>
              <a:srgbClr val="4725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11F288-42EC-4852-E352-38DE18F1F7C4}"/>
                </a:ext>
              </a:extLst>
            </p:cNvPr>
            <p:cNvSpPr txBox="1"/>
            <p:nvPr/>
          </p:nvSpPr>
          <p:spPr>
            <a:xfrm>
              <a:off x="-1596548" y="-4380312"/>
              <a:ext cx="6246371" cy="2800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8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مقدمه‌ای بر  هوش مصنوعی</a:t>
              </a:r>
              <a:endParaRPr lang="en-US" sz="88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EEE0D47-923F-19E2-1916-2F0543195CD7}"/>
                </a:ext>
              </a:extLst>
            </p:cNvPr>
            <p:cNvSpPr/>
            <p:nvPr/>
          </p:nvSpPr>
          <p:spPr>
            <a:xfrm>
              <a:off x="-93502" y="3259495"/>
              <a:ext cx="955586" cy="960582"/>
            </a:xfrm>
            <a:prstGeom prst="ellipse">
              <a:avLst/>
            </a:prstGeom>
            <a:solidFill>
              <a:srgbClr val="0B1B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12C77B9-B633-CA3D-D3A3-806E40DCF20E}"/>
                </a:ext>
              </a:extLst>
            </p:cNvPr>
            <p:cNvSpPr/>
            <p:nvPr/>
          </p:nvSpPr>
          <p:spPr>
            <a:xfrm>
              <a:off x="2441130" y="4699091"/>
              <a:ext cx="955586" cy="960582"/>
            </a:xfrm>
            <a:prstGeom prst="ellipse">
              <a:avLst/>
            </a:prstGeom>
            <a:solidFill>
              <a:srgbClr val="0B1B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A581C6A-9A9F-DE63-B806-474ACB7B6DD1}"/>
                </a:ext>
              </a:extLst>
            </p:cNvPr>
            <p:cNvSpPr/>
            <p:nvPr/>
          </p:nvSpPr>
          <p:spPr>
            <a:xfrm>
              <a:off x="4712952" y="1577193"/>
              <a:ext cx="955586" cy="960582"/>
            </a:xfrm>
            <a:prstGeom prst="ellipse">
              <a:avLst/>
            </a:prstGeom>
            <a:solidFill>
              <a:srgbClr val="0B1B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1F2AA6-D2C1-36DA-E439-A7E2C8FE86A7}"/>
                </a:ext>
              </a:extLst>
            </p:cNvPr>
            <p:cNvSpPr/>
            <p:nvPr/>
          </p:nvSpPr>
          <p:spPr>
            <a:xfrm>
              <a:off x="780613" y="-430811"/>
              <a:ext cx="955586" cy="960582"/>
            </a:xfrm>
            <a:prstGeom prst="ellipse">
              <a:avLst/>
            </a:prstGeom>
            <a:solidFill>
              <a:srgbClr val="0B1B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665E6E-09CD-3FAC-081F-CB0BA0CF1AE4}"/>
                </a:ext>
              </a:extLst>
            </p:cNvPr>
            <p:cNvSpPr/>
            <p:nvPr/>
          </p:nvSpPr>
          <p:spPr>
            <a:xfrm>
              <a:off x="61849" y="5033809"/>
              <a:ext cx="955586" cy="960582"/>
            </a:xfrm>
            <a:prstGeom prst="ellipse">
              <a:avLst/>
            </a:prstGeom>
            <a:solidFill>
              <a:srgbClr val="0B1B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C105109-2D9E-FF59-6956-3360D1CE4AC0}"/>
                </a:ext>
              </a:extLst>
            </p:cNvPr>
            <p:cNvSpPr/>
            <p:nvPr/>
          </p:nvSpPr>
          <p:spPr>
            <a:xfrm>
              <a:off x="2026939" y="6343445"/>
              <a:ext cx="955586" cy="960582"/>
            </a:xfrm>
            <a:prstGeom prst="ellipse">
              <a:avLst/>
            </a:prstGeom>
            <a:solidFill>
              <a:srgbClr val="0B1B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47DA87-9A23-3679-758B-2B6239334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6" y="78965"/>
            <a:ext cx="871004" cy="1065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2348F-0743-E584-DBCA-138022692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71" y="68909"/>
            <a:ext cx="1251985" cy="12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1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4E9DC9-4F97-B3A6-1E93-DDFEEFB86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" y="88659"/>
            <a:ext cx="955586" cy="1169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7357E3-9B82-969D-F3ED-75E7A0801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57" y="146165"/>
            <a:ext cx="8207086" cy="6565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F9EE1A-24AB-BAB1-0ADC-E3E3F2D52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4" y="4894119"/>
            <a:ext cx="612392" cy="3959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914507-A303-6BE2-DFF8-F57BFD6D4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102" y="0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7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4E9DC9-4F97-B3A6-1E93-DDFEEFB86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" y="88659"/>
            <a:ext cx="955586" cy="1169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9CE17C-714F-C3F0-06C6-8CD5BC888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77" y="1291179"/>
            <a:ext cx="4808041" cy="2398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43EB3-25E7-6301-61A5-13D10CFEB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18" y="3358461"/>
            <a:ext cx="2850572" cy="3303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8D4204-F590-B5D8-01B8-CA3C6DA3B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89" y="3572225"/>
            <a:ext cx="4666338" cy="2876360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81F497E-4BF8-F9B8-A46D-B078A3DD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635" y="121754"/>
            <a:ext cx="6026727" cy="11694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machine learning platforms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831F1F-8A2F-2BE9-C703-C878CFAE13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935" y="-22129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2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82362D-B637-44F6-87BF-3828F4789FE4}"/>
              </a:ext>
            </a:extLst>
          </p:cNvPr>
          <p:cNvSpPr/>
          <p:nvPr/>
        </p:nvSpPr>
        <p:spPr>
          <a:xfrm>
            <a:off x="5745458" y="1587500"/>
            <a:ext cx="5798842" cy="3307090"/>
          </a:xfrm>
          <a:prstGeom prst="roundRect">
            <a:avLst>
              <a:gd name="adj" fmla="val 11192"/>
            </a:avLst>
          </a:prstGeom>
          <a:solidFill>
            <a:srgbClr val="4725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7882DD-81AF-44BE-7110-168C48FE483E}"/>
              </a:ext>
            </a:extLst>
          </p:cNvPr>
          <p:cNvGrpSpPr/>
          <p:nvPr/>
        </p:nvGrpSpPr>
        <p:grpSpPr>
          <a:xfrm>
            <a:off x="-537892" y="-12615"/>
            <a:ext cx="5798842" cy="6883229"/>
            <a:chOff x="-626121" y="3578"/>
            <a:chExt cx="5798842" cy="6883229"/>
          </a:xfrm>
        </p:grpSpPr>
        <p:pic>
          <p:nvPicPr>
            <p:cNvPr id="5" name="Picture 4" descr="A group of purple triangles&#10;&#10;Description automatically generated">
              <a:extLst>
                <a:ext uri="{FF2B5EF4-FFF2-40B4-BE49-F238E27FC236}">
                  <a16:creationId xmlns:a16="http://schemas.microsoft.com/office/drawing/2014/main" id="{27370444-7EB2-9BFC-3F2D-98E41F09A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0626" y="3579717"/>
              <a:ext cx="4678272" cy="3307090"/>
            </a:xfrm>
            <a:prstGeom prst="rect">
              <a:avLst/>
            </a:prstGeom>
          </p:spPr>
        </p:pic>
        <p:pic>
          <p:nvPicPr>
            <p:cNvPr id="6" name="Picture 5" descr="A group of purple triangles&#10;&#10;Description automatically generated">
              <a:extLst>
                <a:ext uri="{FF2B5EF4-FFF2-40B4-BE49-F238E27FC236}">
                  <a16:creationId xmlns:a16="http://schemas.microsoft.com/office/drawing/2014/main" id="{557D6623-4063-76F3-747F-CD3ADE8B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78536" y="3578"/>
              <a:ext cx="4678272" cy="330709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C220EEB-B3C7-3A2D-D1A2-DBE445046249}"/>
                </a:ext>
              </a:extLst>
            </p:cNvPr>
            <p:cNvSpPr txBox="1"/>
            <p:nvPr/>
          </p:nvSpPr>
          <p:spPr>
            <a:xfrm>
              <a:off x="-626121" y="2592072"/>
              <a:ext cx="579884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88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فهرست</a:t>
              </a:r>
              <a:endParaRPr lang="en-US" sz="88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3C36845-B366-B894-D8D9-49D1FEB48ACC}"/>
              </a:ext>
            </a:extLst>
          </p:cNvPr>
          <p:cNvSpPr txBox="1"/>
          <p:nvPr/>
        </p:nvSpPr>
        <p:spPr>
          <a:xfrm>
            <a:off x="6714475" y="1868483"/>
            <a:ext cx="4385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solidFill>
                  <a:schemeClr val="bg1"/>
                </a:solidFill>
                <a:cs typeface="B Nazanin" panose="00000400000000000000" pitchFamily="2" charset="-78"/>
              </a:rPr>
              <a:t>۱. هوش مصنوعی چیست؟</a:t>
            </a:r>
            <a:endParaRPr lang="en-US"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0E10A-0D70-0118-D7D0-E9BFB5E58D81}"/>
              </a:ext>
            </a:extLst>
          </p:cNvPr>
          <p:cNvSpPr txBox="1"/>
          <p:nvPr/>
        </p:nvSpPr>
        <p:spPr>
          <a:xfrm>
            <a:off x="6650975" y="2630531"/>
            <a:ext cx="4385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4000" dirty="0">
                <a:solidFill>
                  <a:schemeClr val="bg1"/>
                </a:solidFill>
                <a:cs typeface="B Nazanin" panose="00000400000000000000" pitchFamily="2" charset="-78"/>
              </a:rPr>
              <a:t>۲. چه کار می‌کند؟</a:t>
            </a:r>
            <a:endParaRPr lang="en-US"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F1A4E5-697B-6EF7-1016-A2A6211BCF6E}"/>
              </a:ext>
            </a:extLst>
          </p:cNvPr>
          <p:cNvSpPr txBox="1"/>
          <p:nvPr/>
        </p:nvSpPr>
        <p:spPr>
          <a:xfrm>
            <a:off x="5611216" y="3397212"/>
            <a:ext cx="542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600" dirty="0">
                <a:solidFill>
                  <a:schemeClr val="bg1"/>
                </a:solidFill>
                <a:cs typeface="B Nazanin" panose="00000400000000000000" pitchFamily="2" charset="-78"/>
              </a:rPr>
              <a:t>۳. کاربردش در زمین‌شناسی چیست؟</a:t>
            </a:r>
            <a:endParaRPr lang="en-US" sz="36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34656B-C0A3-D073-CFA3-878500875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14" y="0"/>
            <a:ext cx="955586" cy="1169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9DADB-1DF1-742E-EAE0-C95B76680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93" y="-44032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7B76C-F7FF-5254-CC27-639E54C2E3A0}"/>
              </a:ext>
            </a:extLst>
          </p:cNvPr>
          <p:cNvGrpSpPr/>
          <p:nvPr/>
        </p:nvGrpSpPr>
        <p:grpSpPr>
          <a:xfrm>
            <a:off x="8724899" y="88739"/>
            <a:ext cx="3365501" cy="889162"/>
            <a:chOff x="8724899" y="88739"/>
            <a:chExt cx="3365501" cy="8891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3E36EEB-9928-5AE6-A668-FF80D0758DAF}"/>
                </a:ext>
              </a:extLst>
            </p:cNvPr>
            <p:cNvSpPr/>
            <p:nvPr/>
          </p:nvSpPr>
          <p:spPr>
            <a:xfrm>
              <a:off x="8813800" y="88739"/>
              <a:ext cx="3276600" cy="889162"/>
            </a:xfrm>
            <a:prstGeom prst="roundRect">
              <a:avLst/>
            </a:prstGeom>
            <a:solidFill>
              <a:srgbClr val="4725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2C299-851F-1AB2-CEB6-0C8A8A47DF32}"/>
                </a:ext>
              </a:extLst>
            </p:cNvPr>
            <p:cNvSpPr txBox="1"/>
            <p:nvPr/>
          </p:nvSpPr>
          <p:spPr>
            <a:xfrm>
              <a:off x="8724899" y="224412"/>
              <a:ext cx="32537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ar-SA" sz="32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هوش مصنوعی چیست؟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EB7051F-8C75-C36A-B635-031947AC05B6}"/>
              </a:ext>
            </a:extLst>
          </p:cNvPr>
          <p:cNvSpPr/>
          <p:nvPr/>
        </p:nvSpPr>
        <p:spPr>
          <a:xfrm>
            <a:off x="2374232" y="2855493"/>
            <a:ext cx="6689558" cy="38810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BCFE8A-0CE6-05B6-CCF3-A4F7321900C3}"/>
              </a:ext>
            </a:extLst>
          </p:cNvPr>
          <p:cNvSpPr/>
          <p:nvPr/>
        </p:nvSpPr>
        <p:spPr>
          <a:xfrm>
            <a:off x="3745655" y="3465905"/>
            <a:ext cx="4756875" cy="266019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9CD0E7-7D88-32AE-BC61-27046E6D58A5}"/>
              </a:ext>
            </a:extLst>
          </p:cNvPr>
          <p:cNvSpPr/>
          <p:nvPr/>
        </p:nvSpPr>
        <p:spPr>
          <a:xfrm>
            <a:off x="5662863" y="4058648"/>
            <a:ext cx="2342361" cy="1472939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1FB66A-9763-ED54-8D3B-FA7EE3DFE4D5}"/>
              </a:ext>
            </a:extLst>
          </p:cNvPr>
          <p:cNvCxnSpPr>
            <a:cxnSpLocks/>
          </p:cNvCxnSpPr>
          <p:nvPr/>
        </p:nvCxnSpPr>
        <p:spPr>
          <a:xfrm flipV="1">
            <a:off x="2871540" y="1074153"/>
            <a:ext cx="0" cy="362471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EDBB20-9F89-AD1C-A86B-57EF9937128F}"/>
              </a:ext>
            </a:extLst>
          </p:cNvPr>
          <p:cNvCxnSpPr>
            <a:cxnSpLocks/>
          </p:cNvCxnSpPr>
          <p:nvPr/>
        </p:nvCxnSpPr>
        <p:spPr>
          <a:xfrm flipV="1">
            <a:off x="4908884" y="1894108"/>
            <a:ext cx="0" cy="314359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BD049A-CC01-52F5-9D60-73692BACF113}"/>
              </a:ext>
            </a:extLst>
          </p:cNvPr>
          <p:cNvCxnSpPr/>
          <p:nvPr/>
        </p:nvCxnSpPr>
        <p:spPr>
          <a:xfrm flipV="1">
            <a:off x="7299159" y="2518606"/>
            <a:ext cx="0" cy="25010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DE4A549-0E5C-EA20-D167-B3A7C9490F47}"/>
              </a:ext>
            </a:extLst>
          </p:cNvPr>
          <p:cNvSpPr txBox="1"/>
          <p:nvPr/>
        </p:nvSpPr>
        <p:spPr>
          <a:xfrm>
            <a:off x="1604213" y="466110"/>
            <a:ext cx="253465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هوش مصنوعی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9F132-42D7-F040-B9A2-A0054345C7B4}"/>
              </a:ext>
            </a:extLst>
          </p:cNvPr>
          <p:cNvSpPr txBox="1"/>
          <p:nvPr/>
        </p:nvSpPr>
        <p:spPr>
          <a:xfrm>
            <a:off x="3513221" y="1270366"/>
            <a:ext cx="2791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یادگیری ماشین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447570-B602-51A2-0B39-53341B35E9B9}"/>
              </a:ext>
            </a:extLst>
          </p:cNvPr>
          <p:cNvSpPr txBox="1"/>
          <p:nvPr/>
        </p:nvSpPr>
        <p:spPr>
          <a:xfrm>
            <a:off x="6148899" y="1891325"/>
            <a:ext cx="230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یادگیری </a:t>
            </a:r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عمیق</a:t>
            </a:r>
            <a:endParaRPr lang="ar-SA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38" name="Picture 37" descr="A purple brain in a square with wires&#10;&#10;Description automatically generated">
            <a:extLst>
              <a:ext uri="{FF2B5EF4-FFF2-40B4-BE49-F238E27FC236}">
                <a16:creationId xmlns:a16="http://schemas.microsoft.com/office/drawing/2014/main" id="{C72FD916-09FB-D255-20D5-1A4CF3C3E2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0" t="15663" r="22395" b="13375"/>
          <a:stretch/>
        </p:blipFill>
        <p:spPr>
          <a:xfrm>
            <a:off x="74059" y="5302440"/>
            <a:ext cx="1530154" cy="1434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DC1D79-D84B-5E51-57CE-267D1CDA9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" y="60865"/>
            <a:ext cx="955586" cy="1169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1A9F35-BBF7-8002-E411-31376EAFA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427" y="1495510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6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EE9879B-5576-D16F-9986-68F25885B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04562" y="0"/>
            <a:ext cx="9385559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827B76C-F7FF-5254-CC27-639E54C2E3A0}"/>
              </a:ext>
            </a:extLst>
          </p:cNvPr>
          <p:cNvGrpSpPr/>
          <p:nvPr/>
        </p:nvGrpSpPr>
        <p:grpSpPr>
          <a:xfrm>
            <a:off x="8724899" y="88739"/>
            <a:ext cx="3365501" cy="889162"/>
            <a:chOff x="8724899" y="88739"/>
            <a:chExt cx="3365501" cy="88916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3E36EEB-9928-5AE6-A668-FF80D0758DAF}"/>
                </a:ext>
              </a:extLst>
            </p:cNvPr>
            <p:cNvSpPr/>
            <p:nvPr/>
          </p:nvSpPr>
          <p:spPr>
            <a:xfrm>
              <a:off x="8813800" y="88739"/>
              <a:ext cx="3276600" cy="889162"/>
            </a:xfrm>
            <a:prstGeom prst="roundRect">
              <a:avLst/>
            </a:prstGeom>
            <a:solidFill>
              <a:srgbClr val="4725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32C299-851F-1AB2-CEB6-0C8A8A47DF32}"/>
                </a:ext>
              </a:extLst>
            </p:cNvPr>
            <p:cNvSpPr txBox="1"/>
            <p:nvPr/>
          </p:nvSpPr>
          <p:spPr>
            <a:xfrm>
              <a:off x="8724899" y="224412"/>
              <a:ext cx="325372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ar-SA" sz="32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هوش مصنوعی چیست؟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7B7127A-0CFE-B710-3B75-F52D037CC258}"/>
              </a:ext>
            </a:extLst>
          </p:cNvPr>
          <p:cNvSpPr txBox="1"/>
          <p:nvPr/>
        </p:nvSpPr>
        <p:spPr>
          <a:xfrm>
            <a:off x="9937904" y="2967335"/>
            <a:ext cx="203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5400" b="1" dirty="0">
                <a:solidFill>
                  <a:schemeClr val="bg1"/>
                </a:solidFill>
                <a:cs typeface="B Nazanin" panose="00000400000000000000" pitchFamily="2" charset="-78"/>
              </a:rPr>
              <a:t>یادگیری</a:t>
            </a:r>
            <a:endParaRPr lang="fa-IR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AF8E533-3477-5501-FD31-3482D8CF6C89}"/>
              </a:ext>
            </a:extLst>
          </p:cNvPr>
          <p:cNvSpPr/>
          <p:nvPr/>
        </p:nvSpPr>
        <p:spPr>
          <a:xfrm>
            <a:off x="8956293" y="1606774"/>
            <a:ext cx="941900" cy="3881014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49DF0-94FE-2A2A-AF5A-32D86DF59211}"/>
              </a:ext>
            </a:extLst>
          </p:cNvPr>
          <p:cNvSpPr txBox="1"/>
          <p:nvPr/>
        </p:nvSpPr>
        <p:spPr>
          <a:xfrm>
            <a:off x="6516342" y="2971924"/>
            <a:ext cx="2804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5400" b="1" dirty="0">
                <a:solidFill>
                  <a:schemeClr val="bg1"/>
                </a:solidFill>
                <a:cs typeface="B Nazanin" panose="00000400000000000000" pitchFamily="2" charset="-78"/>
              </a:rPr>
              <a:t>بدون نظارت</a:t>
            </a:r>
            <a:endParaRPr lang="fa-IR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D4BBB-0A58-81CC-FC60-2EB613CEED98}"/>
              </a:ext>
            </a:extLst>
          </p:cNvPr>
          <p:cNvSpPr txBox="1"/>
          <p:nvPr/>
        </p:nvSpPr>
        <p:spPr>
          <a:xfrm>
            <a:off x="6634664" y="4543075"/>
            <a:ext cx="298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b="1" dirty="0">
                <a:solidFill>
                  <a:schemeClr val="bg1"/>
                </a:solidFill>
                <a:cs typeface="B Nazanin" panose="00000400000000000000" pitchFamily="2" charset="-78"/>
              </a:rPr>
              <a:t>تقویتی</a:t>
            </a:r>
            <a:endParaRPr lang="fa-IR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F3493-D5EB-275F-F29A-7332EE8FCD73}"/>
              </a:ext>
            </a:extLst>
          </p:cNvPr>
          <p:cNvSpPr txBox="1"/>
          <p:nvPr/>
        </p:nvSpPr>
        <p:spPr>
          <a:xfrm>
            <a:off x="7242464" y="1649951"/>
            <a:ext cx="203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5400" b="1" dirty="0">
                <a:solidFill>
                  <a:schemeClr val="bg1"/>
                </a:solidFill>
                <a:cs typeface="B Nazanin" panose="00000400000000000000" pitchFamily="2" charset="-78"/>
              </a:rPr>
              <a:t>با نظارت</a:t>
            </a:r>
            <a:endParaRPr lang="fa-IR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2FEC32-1BE9-FF35-3F62-67DCBC528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562" y="0"/>
            <a:ext cx="1155020" cy="14603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A01ADA-CC88-405D-9FD9-D5B1A4CDA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8" y="34658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2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84C740-FDA6-53AC-D092-B165F90F3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r="19030"/>
          <a:stretch/>
        </p:blipFill>
        <p:spPr>
          <a:xfrm>
            <a:off x="0" y="472091"/>
            <a:ext cx="6200775" cy="640581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FE94E3-0923-8D9B-41F7-7ECC39234CF7}"/>
              </a:ext>
            </a:extLst>
          </p:cNvPr>
          <p:cNvSpPr/>
          <p:nvPr/>
        </p:nvSpPr>
        <p:spPr>
          <a:xfrm>
            <a:off x="5031138" y="88659"/>
            <a:ext cx="2132308" cy="889162"/>
          </a:xfrm>
          <a:prstGeom prst="roundRect">
            <a:avLst/>
          </a:prstGeom>
          <a:solidFill>
            <a:srgbClr val="4725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1F52-AD01-63D4-4290-5418C2DD4905}"/>
              </a:ext>
            </a:extLst>
          </p:cNvPr>
          <p:cNvSpPr txBox="1"/>
          <p:nvPr/>
        </p:nvSpPr>
        <p:spPr>
          <a:xfrm>
            <a:off x="5002564" y="240852"/>
            <a:ext cx="2132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چه کار می‌کند؟</a:t>
            </a:r>
            <a:endParaRPr lang="en-US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3ADD1-E355-2588-3D8B-64D51BF541EC}"/>
              </a:ext>
            </a:extLst>
          </p:cNvPr>
          <p:cNvSpPr txBox="1"/>
          <p:nvPr/>
        </p:nvSpPr>
        <p:spPr>
          <a:xfrm>
            <a:off x="7163446" y="2152650"/>
            <a:ext cx="21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طبقه‌بندی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31E69-0345-7339-143F-86AC6A972560}"/>
              </a:ext>
            </a:extLst>
          </p:cNvPr>
          <p:cNvSpPr txBox="1"/>
          <p:nvPr/>
        </p:nvSpPr>
        <p:spPr>
          <a:xfrm>
            <a:off x="9144646" y="3219450"/>
            <a:ext cx="21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کاهش ابعاد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9B685-FBB4-0D72-8973-0F9A27F59834}"/>
              </a:ext>
            </a:extLst>
          </p:cNvPr>
          <p:cNvSpPr txBox="1"/>
          <p:nvPr/>
        </p:nvSpPr>
        <p:spPr>
          <a:xfrm>
            <a:off x="7134872" y="4059020"/>
            <a:ext cx="21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خوشه‌بندی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D4046-226E-9876-3604-7BE66CBE8FD8}"/>
              </a:ext>
            </a:extLst>
          </p:cNvPr>
          <p:cNvSpPr txBox="1"/>
          <p:nvPr/>
        </p:nvSpPr>
        <p:spPr>
          <a:xfrm>
            <a:off x="9144646" y="4898590"/>
            <a:ext cx="21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رگرسیون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38C6D9-87D7-C446-19F0-D1E6881F2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850" y="88659"/>
            <a:ext cx="955586" cy="1169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DC7C7-C2BB-7BE5-AD52-05331FA6C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" y="88659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4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FE94E3-0923-8D9B-41F7-7ECC39234CF7}"/>
              </a:ext>
            </a:extLst>
          </p:cNvPr>
          <p:cNvSpPr/>
          <p:nvPr/>
        </p:nvSpPr>
        <p:spPr>
          <a:xfrm>
            <a:off x="5031138" y="88659"/>
            <a:ext cx="2132308" cy="889162"/>
          </a:xfrm>
          <a:prstGeom prst="roundRect">
            <a:avLst/>
          </a:prstGeom>
          <a:solidFill>
            <a:srgbClr val="4725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1F52-AD01-63D4-4290-5418C2DD4905}"/>
              </a:ext>
            </a:extLst>
          </p:cNvPr>
          <p:cNvSpPr txBox="1"/>
          <p:nvPr/>
        </p:nvSpPr>
        <p:spPr>
          <a:xfrm>
            <a:off x="5002564" y="240852"/>
            <a:ext cx="2132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چه کار می‌کند؟</a:t>
            </a:r>
            <a:endParaRPr lang="en-US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3ADD1-E355-2588-3D8B-64D51BF541EC}"/>
              </a:ext>
            </a:extLst>
          </p:cNvPr>
          <p:cNvSpPr txBox="1"/>
          <p:nvPr/>
        </p:nvSpPr>
        <p:spPr>
          <a:xfrm>
            <a:off x="1038872" y="977821"/>
            <a:ext cx="21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طبقه‌بندی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9B685-FBB4-0D72-8973-0F9A27F59834}"/>
              </a:ext>
            </a:extLst>
          </p:cNvPr>
          <p:cNvSpPr txBox="1"/>
          <p:nvPr/>
        </p:nvSpPr>
        <p:spPr>
          <a:xfrm>
            <a:off x="9020820" y="977820"/>
            <a:ext cx="21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خوشه‌بندی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151787-DF39-1CB7-7957-E0D4EE8B3214}"/>
              </a:ext>
            </a:extLst>
          </p:cNvPr>
          <p:cNvCxnSpPr/>
          <p:nvPr/>
        </p:nvCxnSpPr>
        <p:spPr>
          <a:xfrm flipV="1">
            <a:off x="1038872" y="2343150"/>
            <a:ext cx="0" cy="2581275"/>
          </a:xfrm>
          <a:prstGeom prst="straightConnector1">
            <a:avLst/>
          </a:prstGeom>
          <a:ln w="57150">
            <a:solidFill>
              <a:srgbClr val="6E3A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8395C5-16F4-39ED-73BE-057588D3CBE6}"/>
              </a:ext>
            </a:extLst>
          </p:cNvPr>
          <p:cNvCxnSpPr>
            <a:cxnSpLocks/>
          </p:cNvCxnSpPr>
          <p:nvPr/>
        </p:nvCxnSpPr>
        <p:spPr>
          <a:xfrm>
            <a:off x="1007827" y="4924425"/>
            <a:ext cx="2641052" cy="0"/>
          </a:xfrm>
          <a:prstGeom prst="straightConnector1">
            <a:avLst/>
          </a:prstGeom>
          <a:ln w="57150">
            <a:solidFill>
              <a:srgbClr val="6E3A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F321EE-734B-3F61-A068-569161AA506D}"/>
              </a:ext>
            </a:extLst>
          </p:cNvPr>
          <p:cNvSpPr/>
          <p:nvPr/>
        </p:nvSpPr>
        <p:spPr>
          <a:xfrm>
            <a:off x="1269084" y="3568934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66BC8F-03D0-A4D3-16AB-D5E009808239}"/>
              </a:ext>
            </a:extLst>
          </p:cNvPr>
          <p:cNvSpPr/>
          <p:nvPr/>
        </p:nvSpPr>
        <p:spPr>
          <a:xfrm>
            <a:off x="1468579" y="386542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699DBE-06F2-A9AD-230F-190C498BE957}"/>
              </a:ext>
            </a:extLst>
          </p:cNvPr>
          <p:cNvSpPr/>
          <p:nvPr/>
        </p:nvSpPr>
        <p:spPr>
          <a:xfrm>
            <a:off x="1539540" y="3498026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4FE5C48-0A82-FF50-4EF2-C0A2D942F4DE}"/>
              </a:ext>
            </a:extLst>
          </p:cNvPr>
          <p:cNvSpPr/>
          <p:nvPr/>
        </p:nvSpPr>
        <p:spPr>
          <a:xfrm>
            <a:off x="1759725" y="3757349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B75F13-1654-91EC-4246-FA57062BA380}"/>
              </a:ext>
            </a:extLst>
          </p:cNvPr>
          <p:cNvSpPr/>
          <p:nvPr/>
        </p:nvSpPr>
        <p:spPr>
          <a:xfrm>
            <a:off x="1668073" y="3201539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DE9475-2438-8123-665A-BA4260EEBFE7}"/>
              </a:ext>
            </a:extLst>
          </p:cNvPr>
          <p:cNvSpPr/>
          <p:nvPr/>
        </p:nvSpPr>
        <p:spPr>
          <a:xfrm>
            <a:off x="1269083" y="3295747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DC1256-99C6-AE87-CA3E-6C120E9D9431}"/>
              </a:ext>
            </a:extLst>
          </p:cNvPr>
          <p:cNvSpPr/>
          <p:nvPr/>
        </p:nvSpPr>
        <p:spPr>
          <a:xfrm>
            <a:off x="1152703" y="3880099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1C3E5B-864F-183F-80B0-F4987452042F}"/>
              </a:ext>
            </a:extLst>
          </p:cNvPr>
          <p:cNvSpPr/>
          <p:nvPr/>
        </p:nvSpPr>
        <p:spPr>
          <a:xfrm>
            <a:off x="1867568" y="3480838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18A20D-987E-80E8-9D00-2539E1F988DC}"/>
              </a:ext>
            </a:extLst>
          </p:cNvPr>
          <p:cNvSpPr/>
          <p:nvPr/>
        </p:nvSpPr>
        <p:spPr>
          <a:xfrm>
            <a:off x="1975836" y="3240585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EE276CD-1237-B5BA-0304-4B59013D6287}"/>
              </a:ext>
            </a:extLst>
          </p:cNvPr>
          <p:cNvSpPr/>
          <p:nvPr/>
        </p:nvSpPr>
        <p:spPr>
          <a:xfrm>
            <a:off x="1967315" y="4211226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387F43-0433-F88C-5B3F-1D17F7EA784C}"/>
              </a:ext>
            </a:extLst>
          </p:cNvPr>
          <p:cNvSpPr/>
          <p:nvPr/>
        </p:nvSpPr>
        <p:spPr>
          <a:xfrm>
            <a:off x="2194211" y="437941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46D00-78B6-8A5A-FBC0-6D2CE1FC309F}"/>
              </a:ext>
            </a:extLst>
          </p:cNvPr>
          <p:cNvSpPr/>
          <p:nvPr/>
        </p:nvSpPr>
        <p:spPr>
          <a:xfrm>
            <a:off x="2293958" y="4119358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3DEBA7-DDDD-5736-E5D3-CC76FE7D6448}"/>
              </a:ext>
            </a:extLst>
          </p:cNvPr>
          <p:cNvSpPr/>
          <p:nvPr/>
        </p:nvSpPr>
        <p:spPr>
          <a:xfrm>
            <a:off x="1944799" y="445188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6973BC-A45C-2026-B827-892F8E52DB13}"/>
              </a:ext>
            </a:extLst>
          </p:cNvPr>
          <p:cNvSpPr/>
          <p:nvPr/>
        </p:nvSpPr>
        <p:spPr>
          <a:xfrm>
            <a:off x="2124787" y="3953784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52B56E-7895-97A9-AA66-09BA9F48C2DD}"/>
              </a:ext>
            </a:extLst>
          </p:cNvPr>
          <p:cNvSpPr/>
          <p:nvPr/>
        </p:nvSpPr>
        <p:spPr>
          <a:xfrm>
            <a:off x="2620601" y="4042289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441BB6-8F7B-2F33-AF1B-4975AEBCFB70}"/>
              </a:ext>
            </a:extLst>
          </p:cNvPr>
          <p:cNvSpPr/>
          <p:nvPr/>
        </p:nvSpPr>
        <p:spPr>
          <a:xfrm>
            <a:off x="2387069" y="3760309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EA27856-B109-DFDE-F2AE-E78F7CD06C7C}"/>
              </a:ext>
            </a:extLst>
          </p:cNvPr>
          <p:cNvSpPr/>
          <p:nvPr/>
        </p:nvSpPr>
        <p:spPr>
          <a:xfrm>
            <a:off x="2678215" y="366314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9F5D65-810F-FD32-9458-095195632568}"/>
              </a:ext>
            </a:extLst>
          </p:cNvPr>
          <p:cNvSpPr/>
          <p:nvPr/>
        </p:nvSpPr>
        <p:spPr>
          <a:xfrm>
            <a:off x="2575190" y="4356862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1E0736-55BE-74F5-6290-A7B44C005707}"/>
              </a:ext>
            </a:extLst>
          </p:cNvPr>
          <p:cNvSpPr/>
          <p:nvPr/>
        </p:nvSpPr>
        <p:spPr>
          <a:xfrm>
            <a:off x="2847496" y="386542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EB26A30-BD23-8643-6C36-5E5AB2802BB1}"/>
              </a:ext>
            </a:extLst>
          </p:cNvPr>
          <p:cNvSpPr/>
          <p:nvPr/>
        </p:nvSpPr>
        <p:spPr>
          <a:xfrm>
            <a:off x="2877710" y="4222020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6B7170-CF4F-6570-1E59-4D9D08E297D0}"/>
              </a:ext>
            </a:extLst>
          </p:cNvPr>
          <p:cNvCxnSpPr/>
          <p:nvPr/>
        </p:nvCxnSpPr>
        <p:spPr>
          <a:xfrm flipV="1">
            <a:off x="8549413" y="2248942"/>
            <a:ext cx="0" cy="2581275"/>
          </a:xfrm>
          <a:prstGeom prst="straightConnector1">
            <a:avLst/>
          </a:prstGeom>
          <a:ln w="57150">
            <a:solidFill>
              <a:srgbClr val="6E3A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590C6E-FCE2-DCA8-81AE-3E00B4838CD9}"/>
              </a:ext>
            </a:extLst>
          </p:cNvPr>
          <p:cNvCxnSpPr>
            <a:cxnSpLocks/>
          </p:cNvCxnSpPr>
          <p:nvPr/>
        </p:nvCxnSpPr>
        <p:spPr>
          <a:xfrm>
            <a:off x="8518368" y="4830217"/>
            <a:ext cx="2641052" cy="0"/>
          </a:xfrm>
          <a:prstGeom prst="straightConnector1">
            <a:avLst/>
          </a:prstGeom>
          <a:ln w="57150">
            <a:solidFill>
              <a:srgbClr val="6E3A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800DECF-F903-522F-023D-43F981262FF2}"/>
              </a:ext>
            </a:extLst>
          </p:cNvPr>
          <p:cNvSpPr/>
          <p:nvPr/>
        </p:nvSpPr>
        <p:spPr>
          <a:xfrm>
            <a:off x="8779625" y="3474726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7962E2-2FEA-96FE-0711-FE34B1D6E3FD}"/>
              </a:ext>
            </a:extLst>
          </p:cNvPr>
          <p:cNvSpPr/>
          <p:nvPr/>
        </p:nvSpPr>
        <p:spPr>
          <a:xfrm>
            <a:off x="8979120" y="3771213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A8CABBE-B57A-D71D-5167-57FDCA54980C}"/>
              </a:ext>
            </a:extLst>
          </p:cNvPr>
          <p:cNvSpPr/>
          <p:nvPr/>
        </p:nvSpPr>
        <p:spPr>
          <a:xfrm>
            <a:off x="9050081" y="3403818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C25738F-ABF2-50E6-D792-EE2DA93C5612}"/>
              </a:ext>
            </a:extLst>
          </p:cNvPr>
          <p:cNvSpPr/>
          <p:nvPr/>
        </p:nvSpPr>
        <p:spPr>
          <a:xfrm>
            <a:off x="9270266" y="366314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BD2EDD6-1002-7DE8-826A-7997DD56091E}"/>
              </a:ext>
            </a:extLst>
          </p:cNvPr>
          <p:cNvSpPr/>
          <p:nvPr/>
        </p:nvSpPr>
        <p:spPr>
          <a:xfrm>
            <a:off x="9178614" y="310733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1C11B62-8425-3F6C-4778-734F5B701A18}"/>
              </a:ext>
            </a:extLst>
          </p:cNvPr>
          <p:cNvSpPr/>
          <p:nvPr/>
        </p:nvSpPr>
        <p:spPr>
          <a:xfrm>
            <a:off x="8779624" y="3201539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264D456-3A2C-8DC2-AA53-B44DA03F212B}"/>
              </a:ext>
            </a:extLst>
          </p:cNvPr>
          <p:cNvSpPr/>
          <p:nvPr/>
        </p:nvSpPr>
        <p:spPr>
          <a:xfrm>
            <a:off x="8663244" y="378589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CEF8FC-FDFB-677A-D97E-59C797EC6B9D}"/>
              </a:ext>
            </a:extLst>
          </p:cNvPr>
          <p:cNvSpPr/>
          <p:nvPr/>
        </p:nvSpPr>
        <p:spPr>
          <a:xfrm>
            <a:off x="9378109" y="3386630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B85B7CC-3A1A-7C79-ECF9-703ACE6114EF}"/>
              </a:ext>
            </a:extLst>
          </p:cNvPr>
          <p:cNvSpPr/>
          <p:nvPr/>
        </p:nvSpPr>
        <p:spPr>
          <a:xfrm>
            <a:off x="9486377" y="3146377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B05E9CE-3FC3-81BD-3FCD-968DA9C765C1}"/>
              </a:ext>
            </a:extLst>
          </p:cNvPr>
          <p:cNvSpPr/>
          <p:nvPr/>
        </p:nvSpPr>
        <p:spPr>
          <a:xfrm>
            <a:off x="9477856" y="4117018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2E9EB30-F945-5186-84F1-1B111BF378BE}"/>
              </a:ext>
            </a:extLst>
          </p:cNvPr>
          <p:cNvSpPr/>
          <p:nvPr/>
        </p:nvSpPr>
        <p:spPr>
          <a:xfrm>
            <a:off x="9704752" y="4285203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2077CEE-0F61-0986-9DB3-23C229E18CB8}"/>
              </a:ext>
            </a:extLst>
          </p:cNvPr>
          <p:cNvSpPr/>
          <p:nvPr/>
        </p:nvSpPr>
        <p:spPr>
          <a:xfrm>
            <a:off x="9804499" y="4025150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F2DC3AE-019C-94B4-5215-5F4E8A643B3E}"/>
              </a:ext>
            </a:extLst>
          </p:cNvPr>
          <p:cNvSpPr/>
          <p:nvPr/>
        </p:nvSpPr>
        <p:spPr>
          <a:xfrm>
            <a:off x="9455340" y="4357673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90209D-ADEE-9716-BED8-21DB5BFE8EC9}"/>
              </a:ext>
            </a:extLst>
          </p:cNvPr>
          <p:cNvSpPr/>
          <p:nvPr/>
        </p:nvSpPr>
        <p:spPr>
          <a:xfrm>
            <a:off x="9635328" y="3859576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E5499A-DF34-926E-3E32-2A1B7935A1F4}"/>
              </a:ext>
            </a:extLst>
          </p:cNvPr>
          <p:cNvSpPr/>
          <p:nvPr/>
        </p:nvSpPr>
        <p:spPr>
          <a:xfrm>
            <a:off x="10131142" y="394808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348A765-5D46-925A-A56C-D83DBD283153}"/>
              </a:ext>
            </a:extLst>
          </p:cNvPr>
          <p:cNvSpPr/>
          <p:nvPr/>
        </p:nvSpPr>
        <p:spPr>
          <a:xfrm>
            <a:off x="9897610" y="3666101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D6423BD-E42A-1A46-35BF-76573BA36E28}"/>
              </a:ext>
            </a:extLst>
          </p:cNvPr>
          <p:cNvSpPr/>
          <p:nvPr/>
        </p:nvSpPr>
        <p:spPr>
          <a:xfrm>
            <a:off x="10188756" y="3568933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AB5C94D-53AA-F041-1672-F3A534D2091B}"/>
              </a:ext>
            </a:extLst>
          </p:cNvPr>
          <p:cNvSpPr/>
          <p:nvPr/>
        </p:nvSpPr>
        <p:spPr>
          <a:xfrm>
            <a:off x="10085731" y="4262654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040A52B-EBE5-C035-7F63-7A83A98EFA99}"/>
              </a:ext>
            </a:extLst>
          </p:cNvPr>
          <p:cNvSpPr/>
          <p:nvPr/>
        </p:nvSpPr>
        <p:spPr>
          <a:xfrm>
            <a:off x="10358037" y="3771213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ECDF618-ECBF-A7AB-C994-745EE18A3A52}"/>
              </a:ext>
            </a:extLst>
          </p:cNvPr>
          <p:cNvSpPr/>
          <p:nvPr/>
        </p:nvSpPr>
        <p:spPr>
          <a:xfrm>
            <a:off x="10388251" y="4127812"/>
            <a:ext cx="199495" cy="188415"/>
          </a:xfrm>
          <a:prstGeom prst="ellipse">
            <a:avLst/>
          </a:prstGeom>
          <a:solidFill>
            <a:srgbClr val="90B4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and yellow letters&#10;&#10;Description automatically generated">
            <a:extLst>
              <a:ext uri="{FF2B5EF4-FFF2-40B4-BE49-F238E27FC236}">
                <a16:creationId xmlns:a16="http://schemas.microsoft.com/office/drawing/2014/main" id="{8A53D77A-F55F-CF01-F566-36C2529F2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73" y="2206328"/>
            <a:ext cx="2852901" cy="24453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701210-F589-32C6-4764-7722CFD5E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5586" cy="116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F438C9-E997-1845-FB66-8B11F7D22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76" y="0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9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FE94E3-0923-8D9B-41F7-7ECC39234CF7}"/>
              </a:ext>
            </a:extLst>
          </p:cNvPr>
          <p:cNvSpPr/>
          <p:nvPr/>
        </p:nvSpPr>
        <p:spPr>
          <a:xfrm>
            <a:off x="5031138" y="88659"/>
            <a:ext cx="2132308" cy="889162"/>
          </a:xfrm>
          <a:prstGeom prst="roundRect">
            <a:avLst/>
          </a:prstGeom>
          <a:solidFill>
            <a:srgbClr val="4725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1F52-AD01-63D4-4290-5418C2DD4905}"/>
              </a:ext>
            </a:extLst>
          </p:cNvPr>
          <p:cNvSpPr txBox="1"/>
          <p:nvPr/>
        </p:nvSpPr>
        <p:spPr>
          <a:xfrm>
            <a:off x="5002564" y="240852"/>
            <a:ext cx="2132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چه کار می‌کند؟</a:t>
            </a:r>
            <a:endParaRPr lang="en-US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3ADD1-E355-2588-3D8B-64D51BF541EC}"/>
              </a:ext>
            </a:extLst>
          </p:cNvPr>
          <p:cNvSpPr txBox="1"/>
          <p:nvPr/>
        </p:nvSpPr>
        <p:spPr>
          <a:xfrm>
            <a:off x="1038872" y="977821"/>
            <a:ext cx="21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طبقه‌بندی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39B685-FBB4-0D72-8973-0F9A27F59834}"/>
              </a:ext>
            </a:extLst>
          </p:cNvPr>
          <p:cNvSpPr txBox="1"/>
          <p:nvPr/>
        </p:nvSpPr>
        <p:spPr>
          <a:xfrm>
            <a:off x="9020820" y="977820"/>
            <a:ext cx="213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solidFill>
                  <a:schemeClr val="bg1"/>
                </a:solidFill>
                <a:cs typeface="B Nazanin" panose="00000400000000000000" pitchFamily="2" charset="-78"/>
              </a:rPr>
              <a:t>خوشه‌بندی</a:t>
            </a:r>
            <a:endParaRPr lang="en-US" sz="3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151787-DF39-1CB7-7957-E0D4EE8B3214}"/>
              </a:ext>
            </a:extLst>
          </p:cNvPr>
          <p:cNvCxnSpPr/>
          <p:nvPr/>
        </p:nvCxnSpPr>
        <p:spPr>
          <a:xfrm flipV="1">
            <a:off x="1038872" y="2343150"/>
            <a:ext cx="0" cy="2581275"/>
          </a:xfrm>
          <a:prstGeom prst="straightConnector1">
            <a:avLst/>
          </a:prstGeom>
          <a:ln w="57150">
            <a:solidFill>
              <a:srgbClr val="6E3A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8395C5-16F4-39ED-73BE-057588D3CBE6}"/>
              </a:ext>
            </a:extLst>
          </p:cNvPr>
          <p:cNvCxnSpPr>
            <a:cxnSpLocks/>
          </p:cNvCxnSpPr>
          <p:nvPr/>
        </p:nvCxnSpPr>
        <p:spPr>
          <a:xfrm>
            <a:off x="1007827" y="4924425"/>
            <a:ext cx="2641052" cy="0"/>
          </a:xfrm>
          <a:prstGeom prst="straightConnector1">
            <a:avLst/>
          </a:prstGeom>
          <a:ln w="57150">
            <a:solidFill>
              <a:srgbClr val="6E3A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9F321EE-734B-3F61-A068-569161AA506D}"/>
              </a:ext>
            </a:extLst>
          </p:cNvPr>
          <p:cNvSpPr/>
          <p:nvPr/>
        </p:nvSpPr>
        <p:spPr>
          <a:xfrm>
            <a:off x="1269084" y="3568934"/>
            <a:ext cx="199495" cy="188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66BC8F-03D0-A4D3-16AB-D5E009808239}"/>
              </a:ext>
            </a:extLst>
          </p:cNvPr>
          <p:cNvSpPr/>
          <p:nvPr/>
        </p:nvSpPr>
        <p:spPr>
          <a:xfrm>
            <a:off x="1468579" y="3865421"/>
            <a:ext cx="199495" cy="188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699DBE-06F2-A9AD-230F-190C498BE957}"/>
              </a:ext>
            </a:extLst>
          </p:cNvPr>
          <p:cNvSpPr/>
          <p:nvPr/>
        </p:nvSpPr>
        <p:spPr>
          <a:xfrm>
            <a:off x="1539540" y="3498026"/>
            <a:ext cx="199495" cy="188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4FE5C48-0A82-FF50-4EF2-C0A2D942F4DE}"/>
              </a:ext>
            </a:extLst>
          </p:cNvPr>
          <p:cNvSpPr/>
          <p:nvPr/>
        </p:nvSpPr>
        <p:spPr>
          <a:xfrm>
            <a:off x="1759725" y="3757349"/>
            <a:ext cx="199495" cy="188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B75F13-1654-91EC-4246-FA57062BA380}"/>
              </a:ext>
            </a:extLst>
          </p:cNvPr>
          <p:cNvSpPr/>
          <p:nvPr/>
        </p:nvSpPr>
        <p:spPr>
          <a:xfrm>
            <a:off x="1668073" y="3201539"/>
            <a:ext cx="199495" cy="188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DE9475-2438-8123-665A-BA4260EEBFE7}"/>
              </a:ext>
            </a:extLst>
          </p:cNvPr>
          <p:cNvSpPr/>
          <p:nvPr/>
        </p:nvSpPr>
        <p:spPr>
          <a:xfrm>
            <a:off x="1269083" y="3295747"/>
            <a:ext cx="199495" cy="188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DC1256-99C6-AE87-CA3E-6C120E9D9431}"/>
              </a:ext>
            </a:extLst>
          </p:cNvPr>
          <p:cNvSpPr/>
          <p:nvPr/>
        </p:nvSpPr>
        <p:spPr>
          <a:xfrm>
            <a:off x="1152703" y="3880099"/>
            <a:ext cx="199495" cy="188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1C3E5B-864F-183F-80B0-F4987452042F}"/>
              </a:ext>
            </a:extLst>
          </p:cNvPr>
          <p:cNvSpPr/>
          <p:nvPr/>
        </p:nvSpPr>
        <p:spPr>
          <a:xfrm>
            <a:off x="1867568" y="3480838"/>
            <a:ext cx="199495" cy="188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718A20D-987E-80E8-9D00-2539E1F988DC}"/>
              </a:ext>
            </a:extLst>
          </p:cNvPr>
          <p:cNvSpPr/>
          <p:nvPr/>
        </p:nvSpPr>
        <p:spPr>
          <a:xfrm>
            <a:off x="1975836" y="3240585"/>
            <a:ext cx="199495" cy="188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EE276CD-1237-B5BA-0304-4B59013D6287}"/>
              </a:ext>
            </a:extLst>
          </p:cNvPr>
          <p:cNvSpPr/>
          <p:nvPr/>
        </p:nvSpPr>
        <p:spPr>
          <a:xfrm>
            <a:off x="1967315" y="4211226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387F43-0433-F88C-5B3F-1D17F7EA784C}"/>
              </a:ext>
            </a:extLst>
          </p:cNvPr>
          <p:cNvSpPr/>
          <p:nvPr/>
        </p:nvSpPr>
        <p:spPr>
          <a:xfrm>
            <a:off x="2194211" y="4379411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6346D00-78B6-8A5A-FBC0-6D2CE1FC309F}"/>
              </a:ext>
            </a:extLst>
          </p:cNvPr>
          <p:cNvSpPr/>
          <p:nvPr/>
        </p:nvSpPr>
        <p:spPr>
          <a:xfrm>
            <a:off x="2293958" y="4119358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A3DEBA7-DDDD-5736-E5D3-CC76FE7D6448}"/>
              </a:ext>
            </a:extLst>
          </p:cNvPr>
          <p:cNvSpPr/>
          <p:nvPr/>
        </p:nvSpPr>
        <p:spPr>
          <a:xfrm>
            <a:off x="1944799" y="4451881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6973BC-A45C-2026-B827-892F8E52DB13}"/>
              </a:ext>
            </a:extLst>
          </p:cNvPr>
          <p:cNvSpPr/>
          <p:nvPr/>
        </p:nvSpPr>
        <p:spPr>
          <a:xfrm>
            <a:off x="2124787" y="3953784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52B56E-7895-97A9-AA66-09BA9F48C2DD}"/>
              </a:ext>
            </a:extLst>
          </p:cNvPr>
          <p:cNvSpPr/>
          <p:nvPr/>
        </p:nvSpPr>
        <p:spPr>
          <a:xfrm>
            <a:off x="2620601" y="4042289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6441BB6-8F7B-2F33-AF1B-4975AEBCFB70}"/>
              </a:ext>
            </a:extLst>
          </p:cNvPr>
          <p:cNvSpPr/>
          <p:nvPr/>
        </p:nvSpPr>
        <p:spPr>
          <a:xfrm>
            <a:off x="2387069" y="3760309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EA27856-B109-DFDE-F2AE-E78F7CD06C7C}"/>
              </a:ext>
            </a:extLst>
          </p:cNvPr>
          <p:cNvSpPr/>
          <p:nvPr/>
        </p:nvSpPr>
        <p:spPr>
          <a:xfrm>
            <a:off x="2678215" y="3663141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9F5D65-810F-FD32-9458-095195632568}"/>
              </a:ext>
            </a:extLst>
          </p:cNvPr>
          <p:cNvSpPr/>
          <p:nvPr/>
        </p:nvSpPr>
        <p:spPr>
          <a:xfrm>
            <a:off x="2575190" y="4356862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61E0736-55BE-74F5-6290-A7B44C005707}"/>
              </a:ext>
            </a:extLst>
          </p:cNvPr>
          <p:cNvSpPr/>
          <p:nvPr/>
        </p:nvSpPr>
        <p:spPr>
          <a:xfrm>
            <a:off x="2847496" y="3865421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EB26A30-BD23-8643-6C36-5E5AB2802BB1}"/>
              </a:ext>
            </a:extLst>
          </p:cNvPr>
          <p:cNvSpPr/>
          <p:nvPr/>
        </p:nvSpPr>
        <p:spPr>
          <a:xfrm>
            <a:off x="2877710" y="4222020"/>
            <a:ext cx="199495" cy="18841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6B7170-CF4F-6570-1E59-4D9D08E297D0}"/>
              </a:ext>
            </a:extLst>
          </p:cNvPr>
          <p:cNvCxnSpPr/>
          <p:nvPr/>
        </p:nvCxnSpPr>
        <p:spPr>
          <a:xfrm flipV="1">
            <a:off x="8549413" y="2248942"/>
            <a:ext cx="0" cy="2581275"/>
          </a:xfrm>
          <a:prstGeom prst="straightConnector1">
            <a:avLst/>
          </a:prstGeom>
          <a:ln w="57150">
            <a:solidFill>
              <a:srgbClr val="6E3A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590C6E-FCE2-DCA8-81AE-3E00B4838CD9}"/>
              </a:ext>
            </a:extLst>
          </p:cNvPr>
          <p:cNvCxnSpPr>
            <a:cxnSpLocks/>
          </p:cNvCxnSpPr>
          <p:nvPr/>
        </p:nvCxnSpPr>
        <p:spPr>
          <a:xfrm>
            <a:off x="8518368" y="4830217"/>
            <a:ext cx="2641052" cy="0"/>
          </a:xfrm>
          <a:prstGeom prst="straightConnector1">
            <a:avLst/>
          </a:prstGeom>
          <a:ln w="57150">
            <a:solidFill>
              <a:srgbClr val="6E3A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800DECF-F903-522F-023D-43F981262FF2}"/>
              </a:ext>
            </a:extLst>
          </p:cNvPr>
          <p:cNvSpPr/>
          <p:nvPr/>
        </p:nvSpPr>
        <p:spPr>
          <a:xfrm>
            <a:off x="8779625" y="3474726"/>
            <a:ext cx="199495" cy="188415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7962E2-2FEA-96FE-0711-FE34B1D6E3FD}"/>
              </a:ext>
            </a:extLst>
          </p:cNvPr>
          <p:cNvSpPr/>
          <p:nvPr/>
        </p:nvSpPr>
        <p:spPr>
          <a:xfrm>
            <a:off x="8979120" y="3771213"/>
            <a:ext cx="199495" cy="188415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A8CABBE-B57A-D71D-5167-57FDCA54980C}"/>
              </a:ext>
            </a:extLst>
          </p:cNvPr>
          <p:cNvSpPr/>
          <p:nvPr/>
        </p:nvSpPr>
        <p:spPr>
          <a:xfrm>
            <a:off x="9050081" y="3403818"/>
            <a:ext cx="199495" cy="188415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C25738F-ABF2-50E6-D792-EE2DA93C5612}"/>
              </a:ext>
            </a:extLst>
          </p:cNvPr>
          <p:cNvSpPr/>
          <p:nvPr/>
        </p:nvSpPr>
        <p:spPr>
          <a:xfrm>
            <a:off x="9270266" y="3663141"/>
            <a:ext cx="199495" cy="188415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BD2EDD6-1002-7DE8-826A-7997DD56091E}"/>
              </a:ext>
            </a:extLst>
          </p:cNvPr>
          <p:cNvSpPr/>
          <p:nvPr/>
        </p:nvSpPr>
        <p:spPr>
          <a:xfrm>
            <a:off x="9178614" y="3107331"/>
            <a:ext cx="199495" cy="188415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1C11B62-8425-3F6C-4778-734F5B701A18}"/>
              </a:ext>
            </a:extLst>
          </p:cNvPr>
          <p:cNvSpPr/>
          <p:nvPr/>
        </p:nvSpPr>
        <p:spPr>
          <a:xfrm>
            <a:off x="8779624" y="3201539"/>
            <a:ext cx="199495" cy="188415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264D456-3A2C-8DC2-AA53-B44DA03F212B}"/>
              </a:ext>
            </a:extLst>
          </p:cNvPr>
          <p:cNvSpPr/>
          <p:nvPr/>
        </p:nvSpPr>
        <p:spPr>
          <a:xfrm>
            <a:off x="8663244" y="3785891"/>
            <a:ext cx="199495" cy="188415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0CEF8FC-FDFB-677A-D97E-59C797EC6B9D}"/>
              </a:ext>
            </a:extLst>
          </p:cNvPr>
          <p:cNvSpPr/>
          <p:nvPr/>
        </p:nvSpPr>
        <p:spPr>
          <a:xfrm>
            <a:off x="9378109" y="3386630"/>
            <a:ext cx="199495" cy="188415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B85B7CC-3A1A-7C79-ECF9-703ACE6114EF}"/>
              </a:ext>
            </a:extLst>
          </p:cNvPr>
          <p:cNvSpPr/>
          <p:nvPr/>
        </p:nvSpPr>
        <p:spPr>
          <a:xfrm>
            <a:off x="9486377" y="3146377"/>
            <a:ext cx="199495" cy="188415"/>
          </a:xfrm>
          <a:prstGeom prst="ellipse">
            <a:avLst/>
          </a:prstGeom>
          <a:solidFill>
            <a:srgbClr val="AA00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B05E9CE-3FC3-81BD-3FCD-968DA9C765C1}"/>
              </a:ext>
            </a:extLst>
          </p:cNvPr>
          <p:cNvSpPr/>
          <p:nvPr/>
        </p:nvSpPr>
        <p:spPr>
          <a:xfrm>
            <a:off x="9477856" y="4117018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2E9EB30-F945-5186-84F1-1B111BF378BE}"/>
              </a:ext>
            </a:extLst>
          </p:cNvPr>
          <p:cNvSpPr/>
          <p:nvPr/>
        </p:nvSpPr>
        <p:spPr>
          <a:xfrm>
            <a:off x="9704752" y="4285203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2077CEE-0F61-0986-9DB3-23C229E18CB8}"/>
              </a:ext>
            </a:extLst>
          </p:cNvPr>
          <p:cNvSpPr/>
          <p:nvPr/>
        </p:nvSpPr>
        <p:spPr>
          <a:xfrm>
            <a:off x="9804499" y="4025150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F2DC3AE-019C-94B4-5215-5F4E8A643B3E}"/>
              </a:ext>
            </a:extLst>
          </p:cNvPr>
          <p:cNvSpPr/>
          <p:nvPr/>
        </p:nvSpPr>
        <p:spPr>
          <a:xfrm>
            <a:off x="9455340" y="4357673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90209D-ADEE-9716-BED8-21DB5BFE8EC9}"/>
              </a:ext>
            </a:extLst>
          </p:cNvPr>
          <p:cNvSpPr/>
          <p:nvPr/>
        </p:nvSpPr>
        <p:spPr>
          <a:xfrm>
            <a:off x="9635328" y="3859576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E5499A-DF34-926E-3E32-2A1B7935A1F4}"/>
              </a:ext>
            </a:extLst>
          </p:cNvPr>
          <p:cNvSpPr/>
          <p:nvPr/>
        </p:nvSpPr>
        <p:spPr>
          <a:xfrm>
            <a:off x="10131142" y="3948081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348A765-5D46-925A-A56C-D83DBD283153}"/>
              </a:ext>
            </a:extLst>
          </p:cNvPr>
          <p:cNvSpPr/>
          <p:nvPr/>
        </p:nvSpPr>
        <p:spPr>
          <a:xfrm>
            <a:off x="9897610" y="3666101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D6423BD-E42A-1A46-35BF-76573BA36E28}"/>
              </a:ext>
            </a:extLst>
          </p:cNvPr>
          <p:cNvSpPr/>
          <p:nvPr/>
        </p:nvSpPr>
        <p:spPr>
          <a:xfrm>
            <a:off x="10188756" y="3568933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AB5C94D-53AA-F041-1672-F3A534D2091B}"/>
              </a:ext>
            </a:extLst>
          </p:cNvPr>
          <p:cNvSpPr/>
          <p:nvPr/>
        </p:nvSpPr>
        <p:spPr>
          <a:xfrm>
            <a:off x="10085731" y="4262654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040A52B-EBE5-C035-7F63-7A83A98EFA99}"/>
              </a:ext>
            </a:extLst>
          </p:cNvPr>
          <p:cNvSpPr/>
          <p:nvPr/>
        </p:nvSpPr>
        <p:spPr>
          <a:xfrm>
            <a:off x="10358037" y="3771213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ECDF618-ECBF-A7AB-C994-745EE18A3A52}"/>
              </a:ext>
            </a:extLst>
          </p:cNvPr>
          <p:cNvSpPr/>
          <p:nvPr/>
        </p:nvSpPr>
        <p:spPr>
          <a:xfrm>
            <a:off x="10388251" y="4127812"/>
            <a:ext cx="199495" cy="1884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A3DE043-FE11-61D2-80FF-CE5DF1728B5B}"/>
              </a:ext>
            </a:extLst>
          </p:cNvPr>
          <p:cNvCxnSpPr>
            <a:cxnSpLocks/>
          </p:cNvCxnSpPr>
          <p:nvPr/>
        </p:nvCxnSpPr>
        <p:spPr>
          <a:xfrm flipH="1">
            <a:off x="1152703" y="2848303"/>
            <a:ext cx="2018477" cy="1981914"/>
          </a:xfrm>
          <a:prstGeom prst="line">
            <a:avLst/>
          </a:prstGeom>
          <a:ln w="38100">
            <a:solidFill>
              <a:srgbClr val="FF0000"/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2D079E87-1975-C692-9E37-CA37BAC3F294}"/>
              </a:ext>
            </a:extLst>
          </p:cNvPr>
          <p:cNvSpPr/>
          <p:nvPr/>
        </p:nvSpPr>
        <p:spPr>
          <a:xfrm rot="3640345">
            <a:off x="8621550" y="2747259"/>
            <a:ext cx="1127937" cy="15355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2971C81-CE19-F725-98DE-9DFD3FD3DB7D}"/>
              </a:ext>
            </a:extLst>
          </p:cNvPr>
          <p:cNvSpPr/>
          <p:nvPr/>
        </p:nvSpPr>
        <p:spPr>
          <a:xfrm rot="3802704">
            <a:off x="9502091" y="3337918"/>
            <a:ext cx="1127937" cy="1535591"/>
          </a:xfrm>
          <a:prstGeom prst="ellipse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A red and yellow letters&#10;&#10;Description automatically generated">
            <a:extLst>
              <a:ext uri="{FF2B5EF4-FFF2-40B4-BE49-F238E27FC236}">
                <a16:creationId xmlns:a16="http://schemas.microsoft.com/office/drawing/2014/main" id="{35DDB316-1B78-E9C4-37D9-E430FD56E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73" y="2206328"/>
            <a:ext cx="2852901" cy="24453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FD8E25-3C78-F453-24A7-76CFBBF95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128" y="88659"/>
            <a:ext cx="955586" cy="1169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B5B5F-258B-63EB-4886-513F79C38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296" y="-77177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4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brain with a magnifying glass&#10;&#10;Description automatically generated">
            <a:extLst>
              <a:ext uri="{FF2B5EF4-FFF2-40B4-BE49-F238E27FC236}">
                <a16:creationId xmlns:a16="http://schemas.microsoft.com/office/drawing/2014/main" id="{7095F33B-AFCE-C358-2BE2-A357AE48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75" y="0"/>
            <a:ext cx="7861736" cy="685799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FE94E3-0923-8D9B-41F7-7ECC39234CF7}"/>
              </a:ext>
            </a:extLst>
          </p:cNvPr>
          <p:cNvSpPr/>
          <p:nvPr/>
        </p:nvSpPr>
        <p:spPr>
          <a:xfrm>
            <a:off x="5031138" y="88659"/>
            <a:ext cx="2132308" cy="889162"/>
          </a:xfrm>
          <a:prstGeom prst="roundRect">
            <a:avLst/>
          </a:prstGeom>
          <a:solidFill>
            <a:srgbClr val="4725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B1F52-AD01-63D4-4290-5418C2DD4905}"/>
              </a:ext>
            </a:extLst>
          </p:cNvPr>
          <p:cNvSpPr txBox="1"/>
          <p:nvPr/>
        </p:nvSpPr>
        <p:spPr>
          <a:xfrm>
            <a:off x="5002564" y="240852"/>
            <a:ext cx="2132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چه کار می‌کند؟</a:t>
            </a:r>
            <a:endParaRPr lang="en-US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B78C0-C9F0-9C25-E6CA-E5C1AA9EF47B}"/>
              </a:ext>
            </a:extLst>
          </p:cNvPr>
          <p:cNvSpPr txBox="1"/>
          <p:nvPr/>
        </p:nvSpPr>
        <p:spPr>
          <a:xfrm>
            <a:off x="4637366" y="1739040"/>
            <a:ext cx="2917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b="1" dirty="0">
                <a:solidFill>
                  <a:schemeClr val="bg1"/>
                </a:solidFill>
                <a:cs typeface="B Nazanin" panose="00000400000000000000" pitchFamily="2" charset="-78"/>
              </a:rPr>
              <a:t>کاهش ابعاد</a:t>
            </a:r>
            <a:endParaRPr lang="en-US" sz="5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9" name="Picture 8" descr="A screen shot of a video game&#10;&#10;Description automatically generated">
            <a:extLst>
              <a:ext uri="{FF2B5EF4-FFF2-40B4-BE49-F238E27FC236}">
                <a16:creationId xmlns:a16="http://schemas.microsoft.com/office/drawing/2014/main" id="{8FFF405F-769F-09EE-A802-03FC989BE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9" y="3575783"/>
            <a:ext cx="8949304" cy="3041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AC2DA-51CC-E34D-2FB4-59CA9F973572}"/>
              </a:ext>
            </a:extLst>
          </p:cNvPr>
          <p:cNvSpPr txBox="1"/>
          <p:nvPr/>
        </p:nvSpPr>
        <p:spPr>
          <a:xfrm>
            <a:off x="759459" y="6027003"/>
            <a:ext cx="1907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highlight>
                  <a:srgbClr val="0B1B34"/>
                </a:highlight>
              </a:rPr>
              <a:t>      </a:t>
            </a:r>
            <a:r>
              <a:rPr lang="en-US" sz="4000" b="1" dirty="0">
                <a:solidFill>
                  <a:schemeClr val="bg1"/>
                </a:solidFill>
                <a:highlight>
                  <a:srgbClr val="0B1B34"/>
                </a:highlight>
              </a:rPr>
              <a:t>3D</a:t>
            </a:r>
            <a:r>
              <a:rPr lang="en-US" sz="4800" b="1" dirty="0">
                <a:solidFill>
                  <a:schemeClr val="bg1"/>
                </a:solidFill>
                <a:highlight>
                  <a:srgbClr val="0B1B34"/>
                </a:highlight>
              </a:rPr>
              <a:t>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750348-B38E-31E3-77C7-465C5370F2FB}"/>
              </a:ext>
            </a:extLst>
          </p:cNvPr>
          <p:cNvSpPr txBox="1"/>
          <p:nvPr/>
        </p:nvSpPr>
        <p:spPr>
          <a:xfrm>
            <a:off x="6209675" y="5737412"/>
            <a:ext cx="1907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highlight>
                  <a:srgbClr val="0B1B34"/>
                </a:highlight>
              </a:rPr>
              <a:t>       2D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1EC56-5505-2B41-864C-6A57F81467E7}"/>
              </a:ext>
            </a:extLst>
          </p:cNvPr>
          <p:cNvSpPr txBox="1"/>
          <p:nvPr/>
        </p:nvSpPr>
        <p:spPr>
          <a:xfrm>
            <a:off x="3499607" y="3672350"/>
            <a:ext cx="23523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4800" b="1" dirty="0">
                <a:solidFill>
                  <a:schemeClr val="bg1"/>
                </a:solidFill>
                <a:highlight>
                  <a:srgbClr val="0B1B34"/>
                </a:highlight>
                <a:cs typeface="B Nazanin" panose="00000400000000000000" pitchFamily="2" charset="-78"/>
              </a:rPr>
              <a:t>کاهش ابعاد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AD39C-6665-B1E6-824B-8FC4FBA10A4A}"/>
              </a:ext>
            </a:extLst>
          </p:cNvPr>
          <p:cNvSpPr txBox="1"/>
          <p:nvPr/>
        </p:nvSpPr>
        <p:spPr>
          <a:xfrm>
            <a:off x="4160007" y="4649865"/>
            <a:ext cx="2352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B1B34"/>
                </a:highlight>
                <a:cs typeface="B Nazanin" panose="00000400000000000000" pitchFamily="2" charset="-78"/>
              </a:rPr>
              <a:t>PCA</a:t>
            </a:r>
            <a:endParaRPr lang="ar-SA" sz="3600" b="1" dirty="0">
              <a:solidFill>
                <a:schemeClr val="bg1"/>
              </a:solidFill>
              <a:highlight>
                <a:srgbClr val="0B1B34"/>
              </a:highlight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E9DC9-4F97-B3A6-1E93-DDFEEFB86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" y="88659"/>
            <a:ext cx="955586" cy="116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218A41-83D8-A7A9-F3C2-B5F2D08FB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29" y="0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4E9DC9-4F97-B3A6-1E93-DDFEEFB86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" y="88659"/>
            <a:ext cx="955586" cy="1169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A82B37-792D-F5A2-AA01-3EAC92B9A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19" y="341735"/>
            <a:ext cx="10221767" cy="61745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7EEA19-7DF8-7C1F-0414-5599B2B37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99" y="1258084"/>
            <a:ext cx="1390999" cy="13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2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89</Words>
  <Application>Microsoft Office PowerPoint</Application>
  <PresentationFormat>Widescreen</PresentationFormat>
  <Paragraphs>38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B Nazanin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platforms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Arad Farahani</dc:creator>
  <cp:lastModifiedBy>nima raeisi</cp:lastModifiedBy>
  <cp:revision>7</cp:revision>
  <dcterms:created xsi:type="dcterms:W3CDTF">2024-03-22T17:17:37Z</dcterms:created>
  <dcterms:modified xsi:type="dcterms:W3CDTF">2024-04-29T08:02:58Z</dcterms:modified>
</cp:coreProperties>
</file>